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0" r:id="rId6"/>
    <p:sldId id="266" r:id="rId7"/>
    <p:sldId id="268" r:id="rId8"/>
    <p:sldId id="280" r:id="rId9"/>
    <p:sldId id="270" r:id="rId10"/>
    <p:sldId id="269" r:id="rId11"/>
    <p:sldId id="262" r:id="rId12"/>
    <p:sldId id="272" r:id="rId13"/>
    <p:sldId id="273" r:id="rId14"/>
    <p:sldId id="274" r:id="rId15"/>
    <p:sldId id="276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994D-2005-476A-82B9-654D90A755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CC4C-4A1E-40B1-AFA2-D9C0C8271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994D-2005-476A-82B9-654D90A755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CC4C-4A1E-40B1-AFA2-D9C0C8271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994D-2005-476A-82B9-654D90A755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CC4C-4A1E-40B1-AFA2-D9C0C8271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994D-2005-476A-82B9-654D90A755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CC4C-4A1E-40B1-AFA2-D9C0C8271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994D-2005-476A-82B9-654D90A755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CC4C-4A1E-40B1-AFA2-D9C0C8271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994D-2005-476A-82B9-654D90A755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CC4C-4A1E-40B1-AFA2-D9C0C8271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994D-2005-476A-82B9-654D90A755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CC4C-4A1E-40B1-AFA2-D9C0C8271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994D-2005-476A-82B9-654D90A755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CC4C-4A1E-40B1-AFA2-D9C0C8271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994D-2005-476A-82B9-654D90A755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CC4C-4A1E-40B1-AFA2-D9C0C8271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994D-2005-476A-82B9-654D90A755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CC4C-4A1E-40B1-AFA2-D9C0C8271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994D-2005-476A-82B9-654D90A755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CC4C-4A1E-40B1-AFA2-D9C0C8271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0994D-2005-476A-82B9-654D90A75517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9CC4C-4A1E-40B1-AFA2-D9C0C82712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4225" y="260350"/>
            <a:ext cx="70897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1" dirty="0" smtClean="0">
                <a:solidFill>
                  <a:srgbClr val="FF0000"/>
                </a:solidFill>
                <a:latin typeface="Arial" charset="0"/>
              </a:rPr>
              <a:t>Кафедра химии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627313" y="1905000"/>
            <a:ext cx="6218237" cy="4548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509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07950" y="4941888"/>
            <a:ext cx="244792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i="1"/>
              <a:t>Заведующая кафедрой</a:t>
            </a:r>
            <a:r>
              <a:rPr lang="ru-RU" sz="1600" b="1"/>
              <a:t/>
            </a:r>
            <a:br>
              <a:rPr lang="ru-RU" sz="1600" b="1"/>
            </a:br>
            <a:endParaRPr lang="ru-RU" sz="1600" b="1"/>
          </a:p>
          <a:p>
            <a:pPr algn="ctr"/>
            <a:r>
              <a:rPr lang="ru-RU" b="1"/>
              <a:t>Дроздова </a:t>
            </a:r>
          </a:p>
          <a:p>
            <a:pPr algn="ctr"/>
            <a:r>
              <a:rPr lang="ru-RU" b="1"/>
              <a:t>Наталья Ивановна</a:t>
            </a:r>
            <a:endParaRPr lang="ru-RU" b="1" i="1"/>
          </a:p>
          <a:p>
            <a:pPr algn="ctr"/>
            <a:r>
              <a:rPr lang="ru-RU" b="1" i="1"/>
              <a:t>к. х. н., доцент</a:t>
            </a:r>
          </a:p>
        </p:txBody>
      </p:sp>
      <p:pic>
        <p:nvPicPr>
          <p:cNvPr id="26630" name="Picture 7" descr="0"/>
          <p:cNvPicPr>
            <a:picLocks noChangeAspect="1" noChangeArrowheads="1"/>
          </p:cNvPicPr>
          <p:nvPr/>
        </p:nvPicPr>
        <p:blipFill>
          <a:blip r:embed="rId3">
            <a:lum bright="6000" contrast="-6000"/>
          </a:blip>
          <a:srcRect/>
          <a:stretch>
            <a:fillRect/>
          </a:stretch>
        </p:blipFill>
        <p:spPr bwMode="auto">
          <a:xfrm>
            <a:off x="250825" y="1989138"/>
            <a:ext cx="2095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2643174" y="1643050"/>
            <a:ext cx="6192837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Кафедра химии была основана </a:t>
            </a:r>
            <a:r>
              <a:rPr lang="ru-RU" b="1" dirty="0"/>
              <a:t>в 1930 году</a:t>
            </a:r>
            <a:r>
              <a:rPr lang="ru-RU" dirty="0"/>
              <a:t> на базе химико-биологического отделения агропедагогического института, где обучение студентов проводилось по двухлетней программе. </a:t>
            </a:r>
          </a:p>
          <a:p>
            <a:pPr algn="just">
              <a:spcBef>
                <a:spcPct val="50000"/>
              </a:spcBef>
            </a:pPr>
            <a:r>
              <a:rPr lang="ru-RU" dirty="0"/>
              <a:t>Кафедра успешно сотрудничает с Гомельским областным Институтом усовершенствования учителей, </a:t>
            </a:r>
            <a:r>
              <a:rPr lang="ru-RU" dirty="0" smtClean="0"/>
              <a:t>кафедрой </a:t>
            </a:r>
            <a:r>
              <a:rPr lang="ru-RU" dirty="0"/>
              <a:t>аналитической химии </a:t>
            </a:r>
            <a:r>
              <a:rPr lang="ru-RU" dirty="0" err="1" smtClean="0"/>
              <a:t>Белгосуниверситета</a:t>
            </a:r>
            <a:r>
              <a:rPr lang="ru-RU" dirty="0"/>
              <a:t>, Гомельским отделением </a:t>
            </a:r>
            <a:r>
              <a:rPr lang="ru-RU" dirty="0" err="1"/>
              <a:t>БелНИГРИ</a:t>
            </a:r>
            <a:r>
              <a:rPr lang="ru-RU" dirty="0"/>
              <a:t>, </a:t>
            </a:r>
            <a:r>
              <a:rPr lang="ru-RU" dirty="0" smtClean="0"/>
              <a:t>Институтом </a:t>
            </a:r>
            <a:r>
              <a:rPr lang="ru-RU" dirty="0"/>
              <a:t>радиологии, Белорусским научно–исследовательским Институтом нефтяной и газовой </a:t>
            </a:r>
            <a:r>
              <a:rPr lang="ru-RU" dirty="0" smtClean="0"/>
              <a:t>промышленности, Институтом механики металлополимерных систем, Институтом физико-химических проблем </a:t>
            </a:r>
            <a:r>
              <a:rPr lang="ru-RU" dirty="0"/>
              <a:t>и другими научными подразделениями.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Основные </a:t>
            </a:r>
            <a:r>
              <a:rPr lang="ru-RU" sz="2400" b="1" dirty="0" smtClean="0">
                <a:solidFill>
                  <a:srgbClr val="FF0000"/>
                </a:solidFill>
              </a:rPr>
              <a:t>направления научно-исследовательских работ студентов</a:t>
            </a:r>
            <a:r>
              <a:rPr lang="ru-RU" sz="2400" dirty="0" smtClean="0">
                <a:solidFill>
                  <a:srgbClr val="FF0000"/>
                </a:solidFill>
              </a:rPr>
              <a:t>, специализирующихся по кафедре: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Изучение </a:t>
            </a:r>
            <a:r>
              <a:rPr lang="ru-RU" dirty="0"/>
              <a:t>химического состава объектов окружающей </a:t>
            </a:r>
            <a:r>
              <a:rPr lang="ru-RU" dirty="0" smtClean="0"/>
              <a:t>среды;</a:t>
            </a:r>
            <a:endParaRPr lang="ru-RU" dirty="0"/>
          </a:p>
          <a:p>
            <a:r>
              <a:rPr lang="ru-RU" dirty="0" smtClean="0"/>
              <a:t>Изучение </a:t>
            </a:r>
            <a:r>
              <a:rPr lang="ru-RU" dirty="0"/>
              <a:t>возможностей выделения некоторых ценных минеральных компонентов из объектов окружающей </a:t>
            </a:r>
            <a:r>
              <a:rPr lang="ru-RU" dirty="0" smtClean="0"/>
              <a:t>среды;</a:t>
            </a:r>
            <a:endParaRPr lang="ru-RU" dirty="0"/>
          </a:p>
          <a:p>
            <a:r>
              <a:rPr lang="ru-RU" dirty="0" smtClean="0"/>
              <a:t>Изучение возможностей </a:t>
            </a:r>
            <a:r>
              <a:rPr lang="ru-RU" dirty="0"/>
              <a:t>использования природных рассолов </a:t>
            </a:r>
            <a:r>
              <a:rPr lang="ru-RU" dirty="0" err="1"/>
              <a:t>Припятского</a:t>
            </a:r>
            <a:r>
              <a:rPr lang="ru-RU" dirty="0"/>
              <a:t> </a:t>
            </a:r>
            <a:r>
              <a:rPr lang="ru-RU" dirty="0" smtClean="0"/>
              <a:t>прогиба;</a:t>
            </a:r>
            <a:endParaRPr lang="ru-RU" dirty="0"/>
          </a:p>
          <a:p>
            <a:r>
              <a:rPr lang="ru-RU" dirty="0" smtClean="0"/>
              <a:t>Разработка </a:t>
            </a:r>
            <a:r>
              <a:rPr lang="ru-RU" dirty="0"/>
              <a:t>научных основ концентрирования и количественного определения микроэлементов в объектах </a:t>
            </a:r>
            <a:r>
              <a:rPr lang="ru-RU" dirty="0" smtClean="0"/>
              <a:t>биоценоза Гомельского региона;</a:t>
            </a:r>
          </a:p>
          <a:p>
            <a:r>
              <a:rPr lang="ru-RU" dirty="0" smtClean="0"/>
              <a:t>Дезактивация каталитического влияния</a:t>
            </a:r>
          </a:p>
          <a:p>
            <a:pPr marL="0" indent="0">
              <a:buNone/>
            </a:pPr>
            <a:r>
              <a:rPr lang="ru-RU" dirty="0" smtClean="0"/>
              <a:t>      переходных металлов на </a:t>
            </a:r>
            <a:r>
              <a:rPr lang="ru-RU" dirty="0" err="1" smtClean="0"/>
              <a:t>термоокисление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полиэтилена</a:t>
            </a:r>
          </a:p>
          <a:p>
            <a:r>
              <a:rPr lang="ru-RU" dirty="0" smtClean="0"/>
              <a:t>Изучение особенностей распределения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антиоксидантов в полиолефинах;</a:t>
            </a:r>
          </a:p>
          <a:p>
            <a:r>
              <a:rPr lang="ru-RU" dirty="0" smtClean="0"/>
              <a:t>Изучение влияния модифицирующих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добавок на ингибированное и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err="1" smtClean="0"/>
              <a:t>неингибированное</a:t>
            </a:r>
            <a:r>
              <a:rPr lang="ru-RU" dirty="0" smtClean="0"/>
              <a:t>  окисление полиолефинов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5" descr="DSCN4291"/>
          <p:cNvPicPr>
            <a:picLocks noChangeAspect="1" noChangeArrowheads="1"/>
          </p:cNvPicPr>
          <p:nvPr/>
        </p:nvPicPr>
        <p:blipFill rotWithShape="1">
          <a:blip r:embed="rId2" cstate="print"/>
          <a:srcRect l="16223" b="5083"/>
          <a:stretch/>
        </p:blipFill>
        <p:spPr bwMode="auto">
          <a:xfrm>
            <a:off x="6228184" y="3408777"/>
            <a:ext cx="2282045" cy="344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зоология,2й кур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77072"/>
            <a:ext cx="3457575" cy="259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244475"/>
            <a:ext cx="6862762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 i="1" dirty="0" smtClean="0">
                <a:solidFill>
                  <a:srgbClr val="FF0000"/>
                </a:solidFill>
                <a:latin typeface="Arial" charset="0"/>
              </a:rPr>
              <a:t>Студенческая наука на кафедре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5509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2987675" y="1916113"/>
            <a:ext cx="5976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 sz="140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420888"/>
            <a:ext cx="3047494" cy="228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52400"/>
          </a:effectLst>
        </p:spPr>
      </p:pic>
      <p:pic>
        <p:nvPicPr>
          <p:cNvPr id="7" name="Picture 9" descr="C:\Users\Ольга\Desktop\Новая папка\Новая папка (2)\IMG_02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93096"/>
            <a:ext cx="3332388" cy="249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bbTM3_E9Wm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340768"/>
            <a:ext cx="3236133" cy="242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63843" y="1857364"/>
            <a:ext cx="5779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Выполнение курсовых и дипломных работ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244475"/>
            <a:ext cx="6862762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 i="1" dirty="0" smtClean="0">
                <a:solidFill>
                  <a:srgbClr val="FF0000"/>
                </a:solidFill>
                <a:latin typeface="Arial" charset="0"/>
              </a:rPr>
              <a:t>Студенческая наука на кафедре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509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601746" y="1467137"/>
            <a:ext cx="5133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Участие в работе химического кружка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H:\cZCiy4il4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93537"/>
            <a:ext cx="3688338" cy="244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mbcjc2Zpx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55643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:\aq2JFLTfUB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32068"/>
            <a:ext cx="4028543" cy="26689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244475"/>
            <a:ext cx="6862762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 i="1" dirty="0" smtClean="0">
                <a:solidFill>
                  <a:srgbClr val="FF0000"/>
                </a:solidFill>
                <a:latin typeface="Arial" charset="0"/>
              </a:rPr>
              <a:t>Студенческая наука на кафедре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509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2987675" y="1916113"/>
            <a:ext cx="5976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 sz="140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1785926"/>
            <a:ext cx="705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Прохождение учебных и производственных практик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6" name="Picture 2" descr="8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2780928"/>
            <a:ext cx="3508172" cy="2631130"/>
          </a:xfrm>
          <a:prstGeom prst="rect">
            <a:avLst/>
          </a:prstGeom>
          <a:noFill/>
        </p:spPr>
      </p:pic>
      <p:pic>
        <p:nvPicPr>
          <p:cNvPr id="7" name="Picture 2" descr="8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2212329"/>
            <a:ext cx="3508172" cy="26311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0288" y="5170968"/>
            <a:ext cx="52484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НИИ «Институт радиологии»</a:t>
            </a:r>
          </a:p>
          <a:p>
            <a:r>
              <a:rPr lang="ru-RU" dirty="0"/>
              <a:t>Гомельский завод ветеринарных </a:t>
            </a:r>
            <a:r>
              <a:rPr lang="ru-RU" dirty="0" smtClean="0"/>
              <a:t>препаратов</a:t>
            </a:r>
          </a:p>
          <a:p>
            <a:r>
              <a:rPr lang="ru-RU" dirty="0" smtClean="0"/>
              <a:t>Лаборатории "</a:t>
            </a:r>
            <a:r>
              <a:rPr lang="ru-RU" b="1" dirty="0" err="1"/>
              <a:t>БелНИПИ</a:t>
            </a:r>
            <a:r>
              <a:rPr lang="ru-RU" dirty="0"/>
              <a:t> РУП "ПО "</a:t>
            </a:r>
            <a:r>
              <a:rPr lang="ru-RU" b="1" dirty="0" err="1" smtClean="0"/>
              <a:t>Белоруснефть</a:t>
            </a:r>
            <a:r>
              <a:rPr lang="ru-RU" b="1" dirty="0" smtClean="0"/>
              <a:t>»</a:t>
            </a:r>
            <a:endParaRPr lang="ru-RU" dirty="0" smtClean="0"/>
          </a:p>
          <a:p>
            <a:r>
              <a:rPr lang="ru-RU" dirty="0"/>
              <a:t> ОАО "Гомельский химический завод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DSCF18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4731318"/>
            <a:ext cx="4000528" cy="2250298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244475"/>
            <a:ext cx="6862762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 i="1" dirty="0" smtClean="0">
                <a:solidFill>
                  <a:srgbClr val="FF0000"/>
                </a:solidFill>
                <a:latin typeface="Arial" charset="0"/>
              </a:rPr>
              <a:t>Студенческая наука на кафедре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5509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2987675" y="1916113"/>
            <a:ext cx="5976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 sz="140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573341"/>
            <a:ext cx="53408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Участие в студенческих конференциях, 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подготовка публикаций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28674" name="Picture 2" descr="WP 20141008 015"/>
          <p:cNvPicPr>
            <a:picLocks noChangeAspect="1" noChangeArrowheads="1"/>
          </p:cNvPicPr>
          <p:nvPr/>
        </p:nvPicPr>
        <p:blipFill>
          <a:blip r:embed="rId4"/>
          <a:srcRect r="14620"/>
          <a:stretch>
            <a:fillRect/>
          </a:stretch>
        </p:blipFill>
        <p:spPr bwMode="auto">
          <a:xfrm>
            <a:off x="1166006" y="2350747"/>
            <a:ext cx="3643338" cy="2400301"/>
          </a:xfrm>
          <a:prstGeom prst="rect">
            <a:avLst/>
          </a:prstGeom>
          <a:noFill/>
        </p:spPr>
      </p:pic>
      <p:pic>
        <p:nvPicPr>
          <p:cNvPr id="8" name="Picture 9" descr="DSCN43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14" y="1987114"/>
            <a:ext cx="3851275" cy="288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DSCN43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343238"/>
            <a:ext cx="3313113" cy="248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244475"/>
            <a:ext cx="6862762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 i="1" dirty="0" smtClean="0">
                <a:solidFill>
                  <a:srgbClr val="FF0000"/>
                </a:solidFill>
                <a:latin typeface="Arial" charset="0"/>
              </a:rPr>
              <a:t>Студенческая наука на кафедре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509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2987675" y="1916113"/>
            <a:ext cx="5976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 sz="140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1785926"/>
            <a:ext cx="7680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Участие в Республиканском конкурсе студенческих работ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357430"/>
            <a:ext cx="69294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Ромашко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М.Г. </a:t>
            </a:r>
            <a:r>
              <a:rPr lang="ru-RU" dirty="0"/>
              <a:t>- грамота за работу второй категории "Влияние эффекторов </a:t>
            </a:r>
            <a:r>
              <a:rPr lang="ru-RU" dirty="0" err="1"/>
              <a:t>фитоэкстракции</a:t>
            </a:r>
            <a:r>
              <a:rPr lang="ru-RU" dirty="0"/>
              <a:t> на переход тяжелых металлов в системе почва-растение",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Береснева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В.С. - </a:t>
            </a:r>
            <a:r>
              <a:rPr lang="ru-RU" dirty="0"/>
              <a:t>грамота за работу второй категории "Влияние валентного состояние металлов (</a:t>
            </a:r>
            <a:r>
              <a:rPr lang="ru-RU" dirty="0" err="1"/>
              <a:t>Fe</a:t>
            </a:r>
            <a:r>
              <a:rPr lang="ru-RU" dirty="0"/>
              <a:t>, </a:t>
            </a:r>
            <a:r>
              <a:rPr lang="ru-RU" dirty="0" err="1"/>
              <a:t>Cu</a:t>
            </a:r>
            <a:r>
              <a:rPr lang="ru-RU" dirty="0"/>
              <a:t>, </a:t>
            </a:r>
            <a:r>
              <a:rPr lang="ru-RU" dirty="0" err="1"/>
              <a:t>Co</a:t>
            </a:r>
            <a:r>
              <a:rPr lang="ru-RU" dirty="0"/>
              <a:t>, </a:t>
            </a:r>
            <a:r>
              <a:rPr lang="ru-RU" dirty="0" err="1"/>
              <a:t>Sb</a:t>
            </a:r>
            <a:r>
              <a:rPr lang="ru-RU" dirty="0"/>
              <a:t>, </a:t>
            </a:r>
            <a:r>
              <a:rPr lang="ru-RU" dirty="0" err="1"/>
              <a:t>Cr</a:t>
            </a:r>
            <a:r>
              <a:rPr lang="ru-RU" dirty="0"/>
              <a:t>) в составе оксида-наполнителя на </a:t>
            </a:r>
            <a:r>
              <a:rPr lang="ru-RU" dirty="0" err="1"/>
              <a:t>термоокислительную</a:t>
            </a:r>
            <a:r>
              <a:rPr lang="ru-RU" dirty="0"/>
              <a:t> стойкость ингибированного </a:t>
            </a:r>
            <a:r>
              <a:rPr lang="ru-RU" dirty="0" smtClean="0"/>
              <a:t>полиэтилена»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Помозова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</a:t>
            </a:r>
            <a:r>
              <a:rPr lang="ru-RU" dirty="0"/>
              <a:t>- грамота за работу третьей категории "Содержание хрома и ванадия в мягких тканях моллюсков водоемов г. Гомеля и прилегающих </a:t>
            </a:r>
            <a:r>
              <a:rPr lang="ru-RU" dirty="0" err="1"/>
              <a:t>террриторий</a:t>
            </a:r>
            <a:r>
              <a:rPr lang="ru-RU" dirty="0"/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20913"/>
            <a:ext cx="5328593" cy="338074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244475"/>
            <a:ext cx="6862762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 i="1" dirty="0" smtClean="0">
                <a:solidFill>
                  <a:srgbClr val="FF0000"/>
                </a:solidFill>
                <a:latin typeface="Arial" charset="0"/>
              </a:rPr>
              <a:t>Студенческая наука на кафедре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5509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2987675" y="1916113"/>
            <a:ext cx="5976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 sz="140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1785926"/>
            <a:ext cx="3635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Подготовка магистрантов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5157192"/>
            <a:ext cx="4211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Вопросы магистратуры курирует методист учебно-методического отдела учебно-методического управления: </a:t>
            </a:r>
            <a:br>
              <a:rPr lang="ru-RU" dirty="0"/>
            </a:br>
            <a:r>
              <a:rPr lang="ru-RU" b="1" dirty="0" err="1"/>
              <a:t>Стольникова</a:t>
            </a:r>
            <a:r>
              <a:rPr lang="ru-RU" b="1" dirty="0"/>
              <a:t> Наталья Сергеевна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 smtClean="0"/>
              <a:t>ул</a:t>
            </a:r>
            <a:r>
              <a:rPr lang="ru-RU" dirty="0"/>
              <a:t>. Советская, 104, ауд. 1-5, тел. 60-22-62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Ольга\Desktop\конкурс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806450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 rot="10800000" flipV="1">
            <a:off x="1259632" y="5380849"/>
            <a:ext cx="6337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4800" u="sng" dirty="0">
                <a:solidFill>
                  <a:srgbClr val="FFC000"/>
                </a:solidFill>
              </a:rPr>
              <a:t>Спасибо за внимание</a:t>
            </a:r>
            <a:endParaRPr lang="be-BY" sz="4800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429684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/>
              <a:t>Выпускники кафедры успешно работают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вузах области, </a:t>
            </a:r>
            <a:endParaRPr lang="ru-RU" dirty="0" smtClean="0"/>
          </a:p>
          <a:p>
            <a:r>
              <a:rPr lang="ru-RU" dirty="0" smtClean="0"/>
              <a:t>научно </a:t>
            </a:r>
            <a:r>
              <a:rPr lang="ru-RU" dirty="0"/>
              <a:t>– исследовательских и производственных </a:t>
            </a:r>
            <a:r>
              <a:rPr lang="ru-RU" dirty="0" smtClean="0"/>
              <a:t> лабораториях,</a:t>
            </a:r>
          </a:p>
          <a:p>
            <a:r>
              <a:rPr lang="ru-RU" dirty="0" smtClean="0"/>
              <a:t>лабораториях </a:t>
            </a:r>
            <a:r>
              <a:rPr lang="ru-RU" dirty="0"/>
              <a:t>экологического, агрохимического, биохимического и медицинского профиля, </a:t>
            </a:r>
            <a:endParaRPr lang="ru-RU" dirty="0" smtClean="0"/>
          </a:p>
          <a:p>
            <a:r>
              <a:rPr lang="ru-RU" dirty="0" smtClean="0"/>
              <a:t>учителями </a:t>
            </a:r>
            <a:r>
              <a:rPr lang="ru-RU" dirty="0"/>
              <a:t>средних общеобразовательных школ.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95513" y="260350"/>
            <a:ext cx="60706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0" i="1" dirty="0" smtClean="0">
                <a:solidFill>
                  <a:srgbClr val="FF0000"/>
                </a:solidFill>
                <a:latin typeface="Arial" charset="0"/>
              </a:rPr>
              <a:t>Состав кафедры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7158" y="1714489"/>
            <a:ext cx="8643998" cy="371477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ДРОЗДОВА Наталья Ивановна</a:t>
            </a:r>
            <a:r>
              <a:rPr lang="be-BY" sz="2400" dirty="0" smtClean="0"/>
              <a:t> –</a:t>
            </a:r>
            <a:r>
              <a:rPr lang="ru-RU" sz="2400" dirty="0" smtClean="0"/>
              <a:t> к</a:t>
            </a:r>
            <a:r>
              <a:rPr lang="be-BY" sz="2400" dirty="0" smtClean="0"/>
              <a:t>.</a:t>
            </a:r>
            <a:r>
              <a:rPr lang="ru-RU" sz="2400" dirty="0" smtClean="0"/>
              <a:t> х</a:t>
            </a:r>
            <a:r>
              <a:rPr lang="be-BY" sz="2400" dirty="0" smtClean="0"/>
              <a:t>.</a:t>
            </a:r>
            <a:r>
              <a:rPr lang="ru-RU" sz="2400" dirty="0" smtClean="0"/>
              <a:t> н</a:t>
            </a:r>
            <a:r>
              <a:rPr lang="be-BY" sz="2400" dirty="0" smtClean="0"/>
              <a:t>., </a:t>
            </a:r>
            <a:r>
              <a:rPr lang="ru-RU" sz="2400" dirty="0" smtClean="0"/>
              <a:t>доцент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СВИРИДЕНКО Валентина Григорьевна</a:t>
            </a:r>
            <a:r>
              <a:rPr lang="be-BY" sz="2400" dirty="0" smtClean="0"/>
              <a:t> – </a:t>
            </a:r>
            <a:r>
              <a:rPr lang="ru-RU" sz="2400" dirty="0" smtClean="0"/>
              <a:t>к</a:t>
            </a:r>
            <a:r>
              <a:rPr lang="be-BY" sz="2400" dirty="0" smtClean="0"/>
              <a:t>.</a:t>
            </a:r>
            <a:r>
              <a:rPr lang="ru-RU" sz="2400" dirty="0" smtClean="0"/>
              <a:t> х</a:t>
            </a:r>
            <a:r>
              <a:rPr lang="be-BY" sz="2400" dirty="0" smtClean="0"/>
              <a:t>.</a:t>
            </a:r>
            <a:r>
              <a:rPr lang="ru-RU" sz="2400" dirty="0" smtClean="0"/>
              <a:t> н</a:t>
            </a:r>
            <a:r>
              <a:rPr lang="be-BY" sz="2400" dirty="0" smtClean="0"/>
              <a:t>., </a:t>
            </a:r>
            <a:r>
              <a:rPr lang="ru-RU" sz="2400" dirty="0" smtClean="0"/>
              <a:t>доцент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ПАНТЕЛЕЕВА Светлана Михайловна</a:t>
            </a:r>
            <a:r>
              <a:rPr lang="be-BY" sz="2400" dirty="0" smtClean="0"/>
              <a:t> – </a:t>
            </a:r>
            <a:r>
              <a:rPr lang="ru-RU" sz="2400" dirty="0" smtClean="0"/>
              <a:t>к</a:t>
            </a:r>
            <a:r>
              <a:rPr lang="be-BY" sz="2400" dirty="0" smtClean="0"/>
              <a:t>.</a:t>
            </a:r>
            <a:r>
              <a:rPr lang="ru-RU" sz="2400" dirty="0" smtClean="0"/>
              <a:t> х</a:t>
            </a:r>
            <a:r>
              <a:rPr lang="be-BY" sz="2400" dirty="0" smtClean="0"/>
              <a:t>.</a:t>
            </a:r>
            <a:r>
              <a:rPr lang="ru-RU" sz="2400" dirty="0" smtClean="0"/>
              <a:t> н</a:t>
            </a:r>
            <a:r>
              <a:rPr lang="be-BY" sz="2400" dirty="0" smtClean="0"/>
              <a:t>., </a:t>
            </a:r>
            <a:r>
              <a:rPr lang="ru-RU" sz="2400" dirty="0" smtClean="0"/>
              <a:t>доцент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ВОРОБЬЕВА Елена Валерьевна</a:t>
            </a:r>
            <a:r>
              <a:rPr lang="be-BY" sz="2400" dirty="0" smtClean="0"/>
              <a:t> – </a:t>
            </a:r>
            <a:r>
              <a:rPr lang="ru-RU" sz="2400" dirty="0" smtClean="0"/>
              <a:t>к</a:t>
            </a:r>
            <a:r>
              <a:rPr lang="be-BY" sz="2400" dirty="0" smtClean="0"/>
              <a:t>.</a:t>
            </a:r>
            <a:r>
              <a:rPr lang="ru-RU" sz="2400" dirty="0" smtClean="0"/>
              <a:t> х</a:t>
            </a:r>
            <a:r>
              <a:rPr lang="be-BY" sz="2400" dirty="0" smtClean="0"/>
              <a:t>.</a:t>
            </a:r>
            <a:r>
              <a:rPr lang="ru-RU" sz="2400" dirty="0" smtClean="0"/>
              <a:t> н</a:t>
            </a:r>
            <a:r>
              <a:rPr lang="be-BY" sz="2400" dirty="0" smtClean="0"/>
              <a:t>., </a:t>
            </a:r>
            <a:r>
              <a:rPr lang="ru-RU" sz="2400" dirty="0" smtClean="0"/>
              <a:t>доцент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ХАДАНОВИЧ Альбина Викторовна</a:t>
            </a:r>
            <a:r>
              <a:rPr lang="be-BY" sz="2400" dirty="0" smtClean="0"/>
              <a:t> – </a:t>
            </a:r>
            <a:r>
              <a:rPr lang="ru-RU" sz="2400" dirty="0" smtClean="0"/>
              <a:t>к</a:t>
            </a:r>
            <a:r>
              <a:rPr lang="be-BY" sz="2400" dirty="0" smtClean="0"/>
              <a:t>.</a:t>
            </a:r>
            <a:r>
              <a:rPr lang="ru-RU" sz="2400" dirty="0" smtClean="0"/>
              <a:t> х</a:t>
            </a:r>
            <a:r>
              <a:rPr lang="be-BY" sz="2400" dirty="0" smtClean="0"/>
              <a:t>.</a:t>
            </a:r>
            <a:r>
              <a:rPr lang="ru-RU" sz="2400" dirty="0" smtClean="0"/>
              <a:t> н</a:t>
            </a:r>
            <a:r>
              <a:rPr lang="be-BY" sz="2400" dirty="0" smtClean="0"/>
              <a:t>., </a:t>
            </a:r>
            <a:r>
              <a:rPr lang="ru-RU" sz="2400" dirty="0" smtClean="0"/>
              <a:t>доцент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МАКАРЕНКО Татьяна Викторовна</a:t>
            </a:r>
            <a:r>
              <a:rPr lang="be-BY" sz="2400" dirty="0" smtClean="0"/>
              <a:t> – к.б.н., </a:t>
            </a:r>
            <a:r>
              <a:rPr lang="ru-RU" sz="2400" dirty="0" smtClean="0"/>
              <a:t>доцент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/>
              <a:t>БЕЛЯЕВА Людмила Александровна</a:t>
            </a:r>
            <a:r>
              <a:rPr lang="be-BY" sz="2400" dirty="0"/>
              <a:t> – </a:t>
            </a:r>
            <a:r>
              <a:rPr lang="ru-RU" sz="2400" dirty="0"/>
              <a:t>старший преподаватель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ПЫРХ Ольга Викторовна</a:t>
            </a:r>
            <a:r>
              <a:rPr lang="be-BY" sz="2400" dirty="0" smtClean="0"/>
              <a:t> – </a:t>
            </a:r>
            <a:r>
              <a:rPr lang="ru-RU" sz="2400" dirty="0" smtClean="0"/>
              <a:t>ассистент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509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68538" y="244475"/>
            <a:ext cx="6573837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Arial" charset="0"/>
              </a:rPr>
              <a:t>Дисциплины кафедры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34" y="1857364"/>
            <a:ext cx="8229600" cy="335758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u="sng" dirty="0" smtClean="0"/>
              <a:t>Общие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 Неорганическая химия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 Аналитическая химия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 Органическая химия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 Физическая и коллоидная химия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 Биохимия с основами молекулярной биологии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 Информационные технологии в биологических исследованиях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 Методика преподавания химии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509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68538" y="244475"/>
            <a:ext cx="6573837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dirty="0" smtClean="0">
                <a:solidFill>
                  <a:srgbClr val="FF0000"/>
                </a:solidFill>
                <a:latin typeface="Arial" charset="0"/>
              </a:rPr>
              <a:t>Дисциплины кафедры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u="sng" dirty="0" smtClean="0"/>
              <a:t>Спецкурсы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Техника лабораторных работ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Физико-химические методы анализа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Большой практикум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Биологически активные соединения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Биоорганическая химия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Экологическая химия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Радиационные методы измерений в биогеохимических объектах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509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85728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химии является базой для проведения областного этапа Республиканской олимпиады по химии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5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000528" cy="2652136"/>
          </a:xfrm>
          <a:prstGeom prst="rect">
            <a:avLst/>
          </a:prstGeom>
          <a:noFill/>
        </p:spPr>
      </p:pic>
      <p:pic>
        <p:nvPicPr>
          <p:cNvPr id="21508" name="Picture 4" descr="3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14422"/>
            <a:ext cx="4267200" cy="2571751"/>
          </a:xfrm>
          <a:prstGeom prst="rect">
            <a:avLst/>
          </a:prstGeom>
          <a:noFill/>
        </p:spPr>
      </p:pic>
      <p:pic>
        <p:nvPicPr>
          <p:cNvPr id="21510" name="Picture 6" descr="1.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71876"/>
            <a:ext cx="3924300" cy="25717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6027003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химии осуществляет подготовку к финалу Республиканской олимпиады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2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642918"/>
            <a:ext cx="4267200" cy="2562226"/>
          </a:xfrm>
          <a:prstGeom prst="rect">
            <a:avLst/>
          </a:prstGeom>
          <a:noFill/>
        </p:spPr>
      </p:pic>
      <p:pic>
        <p:nvPicPr>
          <p:cNvPr id="23556" name="Picture 4" descr="2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4267200" cy="25622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214290"/>
            <a:ext cx="4906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Областные турниры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юных химиков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4826675"/>
            <a:ext cx="5715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III областной турнир юных химиков прошел 5-6 мая 2015 года на базе ГУО «Средняя школа № 26 г. Гомеля». Организационно-методическое сопровождение данного мероприятия осуществлял Гомельский областной институт развития образования. Заявки на участие подали 45 команд учащихся г. Гомеля и Гомельской области.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i="1" dirty="0" smtClean="0">
                <a:solidFill>
                  <a:srgbClr val="FF0000"/>
                </a:solidFill>
                <a:latin typeface="Arial" charset="0"/>
              </a:rPr>
              <a:t>Школа юных химиков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509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6" name="Text Box 13"/>
          <p:cNvSpPr txBox="1">
            <a:spLocks noChangeArrowheads="1"/>
          </p:cNvSpPr>
          <p:nvPr/>
        </p:nvSpPr>
        <p:spPr bwMode="auto">
          <a:xfrm>
            <a:off x="179512" y="5437635"/>
            <a:ext cx="4413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folHlink"/>
                </a:solidFill>
              </a:rPr>
              <a:t>Руководитель</a:t>
            </a:r>
          </a:p>
          <a:p>
            <a:pPr algn="ctr"/>
            <a:r>
              <a:rPr lang="ru-RU" dirty="0"/>
              <a:t>Воробьева Елена Валерьевна,</a:t>
            </a:r>
          </a:p>
          <a:p>
            <a:pPr algn="ctr"/>
            <a:r>
              <a:rPr lang="ru-RU" dirty="0"/>
              <a:t> к.х.н., </a:t>
            </a:r>
            <a:r>
              <a:rPr lang="ru-RU" dirty="0" smtClean="0"/>
              <a:t>доцент</a:t>
            </a:r>
            <a:endParaRPr lang="ru-RU" dirty="0"/>
          </a:p>
        </p:txBody>
      </p:sp>
      <p:pic>
        <p:nvPicPr>
          <p:cNvPr id="43018" name="Picture 18" descr="Изображение 48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40427"/>
          <a:stretch>
            <a:fillRect/>
          </a:stretch>
        </p:blipFill>
        <p:spPr>
          <a:xfrm>
            <a:off x="1026319" y="2348880"/>
            <a:ext cx="2241541" cy="2860675"/>
          </a:xfrm>
          <a:noFill/>
        </p:spPr>
      </p:pic>
      <p:pic>
        <p:nvPicPr>
          <p:cNvPr id="2050" name="Picture 2" descr="2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5796" y="2643183"/>
            <a:ext cx="3714775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22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24075" y="244475"/>
            <a:ext cx="67183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0" i="1" dirty="0" smtClean="0">
                <a:solidFill>
                  <a:srgbClr val="FF0000"/>
                </a:solidFill>
                <a:latin typeface="Arial" charset="0"/>
              </a:rPr>
              <a:t>Научно-исследовательская деятельность кафедры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7158" y="1785926"/>
            <a:ext cx="8572560" cy="464347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60363" indent="-360363" eaLnBrk="1" hangingPunct="1">
              <a:lnSpc>
                <a:spcPct val="80000"/>
              </a:lnSpc>
              <a:defRPr/>
            </a:pPr>
            <a:r>
              <a:rPr lang="ru-RU" sz="2400" b="1" dirty="0" smtClean="0"/>
              <a:t>«Комплексная оценка  содержания, миграции и форм нахождения органических и неорганических компонентов в объектах окружающей среды на примере Гомельской области»  </a:t>
            </a:r>
            <a:r>
              <a:rPr lang="ru-RU" sz="2400" b="1" dirty="0"/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науч</a:t>
            </a:r>
            <a:r>
              <a:rPr lang="ru-RU" sz="2400" b="1" dirty="0" smtClean="0"/>
              <a:t>. рук.- </a:t>
            </a:r>
            <a:r>
              <a:rPr lang="ru-RU" sz="2400" b="1" dirty="0"/>
              <a:t>к.х.н., доцент </a:t>
            </a:r>
            <a:r>
              <a:rPr lang="ru-RU" sz="2400" b="1" dirty="0" smtClean="0"/>
              <a:t>Дроздова Н.И.)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marL="360363" indent="-360363" eaLnBrk="1" hangingPunct="1">
              <a:lnSpc>
                <a:spcPct val="80000"/>
              </a:lnSpc>
              <a:buNone/>
              <a:defRPr/>
            </a:pPr>
            <a:endParaRPr lang="ru-RU" sz="2400" b="1" dirty="0" smtClean="0"/>
          </a:p>
          <a:p>
            <a:pPr marL="360363" indent="-360363">
              <a:lnSpc>
                <a:spcPct val="80000"/>
              </a:lnSpc>
              <a:defRPr/>
            </a:pPr>
            <a:r>
              <a:rPr lang="ru-RU" sz="2400" b="1" dirty="0" smtClean="0"/>
              <a:t>«</a:t>
            </a:r>
            <a:r>
              <a:rPr lang="ru-RU" sz="2400" b="1" dirty="0"/>
              <a:t>Изучение явлений изменения эффективности аминных и фенольных антиоксидантов в условиях окисления полиолефинов, контактирующих с переходными металлами и их соединениями»  </a:t>
            </a:r>
            <a:r>
              <a:rPr lang="ru-RU" sz="2400" b="1" dirty="0" smtClean="0"/>
              <a:t>                                         (</a:t>
            </a:r>
            <a:r>
              <a:rPr lang="ru-RU" sz="2400" b="1" dirty="0" err="1"/>
              <a:t>науч</a:t>
            </a:r>
            <a:r>
              <a:rPr lang="ru-RU" sz="2400" b="1" dirty="0"/>
              <a:t>. </a:t>
            </a:r>
            <a:r>
              <a:rPr lang="ru-RU" sz="2400" b="1" dirty="0" err="1"/>
              <a:t>рук-ль</a:t>
            </a:r>
            <a:r>
              <a:rPr lang="ru-RU" sz="2400" b="1" dirty="0"/>
              <a:t> - к.х.н., доцент Воробьева Е.В</a:t>
            </a:r>
            <a:r>
              <a:rPr lang="ru-RU" sz="2400" b="1" dirty="0" smtClean="0"/>
              <a:t>.)</a:t>
            </a:r>
          </a:p>
          <a:p>
            <a:pPr marL="360363" indent="-360363">
              <a:lnSpc>
                <a:spcPct val="80000"/>
              </a:lnSpc>
              <a:buNone/>
              <a:defRPr/>
            </a:pPr>
            <a:endParaRPr lang="ru-RU" sz="2400" b="1" dirty="0" smtClean="0"/>
          </a:p>
          <a:p>
            <a:pPr marL="360363" indent="-360363">
              <a:lnSpc>
                <a:spcPct val="80000"/>
              </a:lnSpc>
              <a:defRPr/>
            </a:pPr>
            <a:r>
              <a:rPr lang="ru-RU" sz="2400" b="1" dirty="0" smtClean="0"/>
              <a:t>«</a:t>
            </a:r>
            <a:r>
              <a:rPr lang="ru-RU" sz="2400" b="1" dirty="0"/>
              <a:t>Личностно – </a:t>
            </a:r>
            <a:r>
              <a:rPr lang="ru-RU" sz="2400" b="1" dirty="0" err="1"/>
              <a:t>деятельностный</a:t>
            </a:r>
            <a:r>
              <a:rPr lang="ru-RU" sz="2400" b="1" dirty="0"/>
              <a:t> подход в преподавании химических дисциплин в вузе и средней школе» </a:t>
            </a:r>
            <a:endParaRPr lang="ru-RU" sz="2400" b="1" dirty="0" smtClean="0"/>
          </a:p>
          <a:p>
            <a:pPr marL="360363" indent="-360363">
              <a:lnSpc>
                <a:spcPct val="80000"/>
              </a:lnSpc>
              <a:buNone/>
              <a:defRPr/>
            </a:pPr>
            <a:r>
              <a:rPr lang="ru-RU" sz="2400" b="1" dirty="0"/>
              <a:t>	</a:t>
            </a:r>
            <a:r>
              <a:rPr lang="ru-RU" sz="2400" b="1" dirty="0" smtClean="0"/>
              <a:t>(</a:t>
            </a:r>
            <a:r>
              <a:rPr lang="ru-RU" sz="2400" b="1" dirty="0" err="1"/>
              <a:t>науч</a:t>
            </a:r>
            <a:r>
              <a:rPr lang="ru-RU" sz="2400" b="1" dirty="0"/>
              <a:t>. рук. - к.х.н., доцент Пантелеева С.М.) </a:t>
            </a:r>
          </a:p>
          <a:p>
            <a:pPr marL="360363" indent="-360363">
              <a:lnSpc>
                <a:spcPct val="80000"/>
              </a:lnSpc>
              <a:buNone/>
              <a:defRPr/>
            </a:pPr>
            <a:endParaRPr lang="ru-RU" sz="2400" b="1" dirty="0" smtClean="0"/>
          </a:p>
          <a:p>
            <a:pPr marL="360363" indent="-360363"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marL="360363" indent="-360363" algn="just" eaLnBrk="1" hangingPunct="1">
              <a:lnSpc>
                <a:spcPct val="80000"/>
              </a:lnSpc>
              <a:defRPr/>
            </a:pPr>
            <a:endParaRPr lang="ru-RU" sz="1050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509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631AEE-6DC0-466C-98F0-59A31BA9D49A}"/>
</file>

<file path=customXml/itemProps2.xml><?xml version="1.0" encoding="utf-8"?>
<ds:datastoreItem xmlns:ds="http://schemas.openxmlformats.org/officeDocument/2006/customXml" ds:itemID="{8C117958-B677-4C4F-ABD4-A0C629AF4475}"/>
</file>

<file path=customXml/itemProps3.xml><?xml version="1.0" encoding="utf-8"?>
<ds:datastoreItem xmlns:ds="http://schemas.openxmlformats.org/officeDocument/2006/customXml" ds:itemID="{1DA30BB0-8D05-4A1D-AD4C-784E297197A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645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Кафедра химии</vt:lpstr>
      <vt:lpstr>Презентация PowerPoint</vt:lpstr>
      <vt:lpstr>Состав кафедры</vt:lpstr>
      <vt:lpstr>Дисциплины кафедры</vt:lpstr>
      <vt:lpstr>Дисциплины кафедры</vt:lpstr>
      <vt:lpstr>Презентация PowerPoint</vt:lpstr>
      <vt:lpstr>Презентация PowerPoint</vt:lpstr>
      <vt:lpstr>Школа юных химиков</vt:lpstr>
      <vt:lpstr>Научно-исследовательская деятельность кафедры</vt:lpstr>
      <vt:lpstr>Основные направления научно-исследовательских работ студентов, специализирующихся по кафедре: </vt:lpstr>
      <vt:lpstr>Студенческая наука на кафедре</vt:lpstr>
      <vt:lpstr>Студенческая наука на кафедре</vt:lpstr>
      <vt:lpstr>Студенческая наука на кафедре</vt:lpstr>
      <vt:lpstr>Студенческая наука на кафедре</vt:lpstr>
      <vt:lpstr>Студенческая наука на кафедре</vt:lpstr>
      <vt:lpstr>Студенческая наука на кафедре</vt:lpstr>
      <vt:lpstr>Презентация PowerPoint</vt:lpstr>
    </vt:vector>
  </TitlesOfParts>
  <Company>УО "ГГУ им.Ф.Скорины"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химии</dc:title>
  <dc:creator>Elena V. Vorobyova</dc:creator>
  <cp:lastModifiedBy>eLena</cp:lastModifiedBy>
  <cp:revision>16</cp:revision>
  <dcterms:created xsi:type="dcterms:W3CDTF">2016-01-05T11:41:12Z</dcterms:created>
  <dcterms:modified xsi:type="dcterms:W3CDTF">2016-01-08T17:41:08Z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